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511" r:id="rId3"/>
    <p:sldId id="501" r:id="rId4"/>
    <p:sldId id="510" r:id="rId5"/>
    <p:sldId id="452" r:id="rId6"/>
    <p:sldId id="508" r:id="rId7"/>
    <p:sldId id="509" r:id="rId8"/>
    <p:sldId id="438" r:id="rId9"/>
    <p:sldId id="456" r:id="rId10"/>
    <p:sldId id="418" r:id="rId11"/>
    <p:sldId id="483" r:id="rId12"/>
    <p:sldId id="484" r:id="rId13"/>
    <p:sldId id="493" r:id="rId14"/>
    <p:sldId id="419" r:id="rId15"/>
    <p:sldId id="415" r:id="rId16"/>
    <p:sldId id="485" r:id="rId17"/>
    <p:sldId id="514" r:id="rId18"/>
    <p:sldId id="487" r:id="rId19"/>
    <p:sldId id="488" r:id="rId20"/>
    <p:sldId id="503" r:id="rId21"/>
    <p:sldId id="515" r:id="rId22"/>
    <p:sldId id="465" r:id="rId23"/>
    <p:sldId id="466" r:id="rId24"/>
    <p:sldId id="507" r:id="rId25"/>
    <p:sldId id="479" r:id="rId26"/>
    <p:sldId id="51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9296"/>
    <a:srgbClr val="1A3FF6"/>
    <a:srgbClr val="66CCFF"/>
    <a:srgbClr val="009999"/>
    <a:srgbClr val="4098E8"/>
    <a:srgbClr val="2A67E2"/>
    <a:srgbClr val="018EAF"/>
    <a:srgbClr val="009692"/>
    <a:srgbClr val="00C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543" autoAdjust="0"/>
  </p:normalViewPr>
  <p:slideViewPr>
    <p:cSldViewPr>
      <p:cViewPr varScale="1">
        <p:scale>
          <a:sx n="88" d="100"/>
          <a:sy n="88" d="100"/>
        </p:scale>
        <p:origin x="-128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A2FC1-BE6F-46FD-9934-1A8374E46A8A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CE8FC-04B2-4DDE-976D-50682E80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7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2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2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ED91B-0F0F-458C-9063-619795B4A462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cd-ext.gsfc.nasa.gov/People/Chin/gocartinfo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aeronet.gsfc.nasa.gov/" TargetMode="External"/><Relationship Id="rId5" Type="http://schemas.openxmlformats.org/officeDocument/2006/relationships/hyperlink" Target="http://giovanni.gsfc.nasa.gov/giovanni/" TargetMode="External"/><Relationship Id="rId4" Type="http://schemas.openxmlformats.org/officeDocument/2006/relationships/hyperlink" Target="http://gdata1.sci.gsfc.nasa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152400" y="918712"/>
            <a:ext cx="8763000" cy="2677656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How </a:t>
            </a:r>
            <a:r>
              <a:rPr lang="en-US" sz="2000" b="1" dirty="0"/>
              <a:t>a synergy of GOCART, MODIS and AERONET data can be used to train neural networks for producing global aerosol volume size distributions from </a:t>
            </a:r>
            <a:r>
              <a:rPr lang="en-US" sz="2000" b="1" dirty="0" smtClean="0"/>
              <a:t>space</a:t>
            </a:r>
            <a:endParaRPr lang="en-US" sz="2000" b="1" dirty="0"/>
          </a:p>
          <a:p>
            <a:pPr algn="ctr"/>
            <a:endParaRPr lang="en-US" sz="2000" i="1" dirty="0" smtClean="0"/>
          </a:p>
          <a:p>
            <a:pPr algn="ctr"/>
            <a:r>
              <a:rPr lang="en-US" dirty="0" smtClean="0">
                <a:latin typeface="Arial Narrow" pitchFamily="34" charset="0"/>
              </a:rPr>
              <a:t>Michael Taylor</a:t>
            </a:r>
          </a:p>
          <a:p>
            <a:pPr algn="ctr"/>
            <a:r>
              <a:rPr lang="en-US" dirty="0" smtClean="0">
                <a:latin typeface="Arial Narrow" pitchFamily="34" charset="0"/>
              </a:rPr>
              <a:t>National Observatory of Athens, Greece</a:t>
            </a:r>
          </a:p>
          <a:p>
            <a:pPr algn="ctr"/>
            <a:r>
              <a:rPr lang="en-US" dirty="0" smtClean="0">
                <a:latin typeface="Arial Narrow" pitchFamily="34" charset="0"/>
              </a:rPr>
              <a:t>mtaylor@noa.gr</a:t>
            </a:r>
          </a:p>
          <a:p>
            <a:pPr algn="ctr"/>
            <a:endParaRPr lang="en-US" sz="1400" i="1" dirty="0"/>
          </a:p>
          <a:p>
            <a:pPr algn="ctr"/>
            <a:r>
              <a:rPr lang="en-US" sz="2000" dirty="0"/>
              <a:t>2nd Gregory G. </a:t>
            </a:r>
            <a:r>
              <a:rPr lang="en-US" sz="2000" dirty="0" err="1"/>
              <a:t>Leptoukh</a:t>
            </a:r>
            <a:r>
              <a:rPr lang="en-US" sz="2000" dirty="0"/>
              <a:t> Online Giovanni Workshop: </a:t>
            </a:r>
          </a:p>
          <a:p>
            <a:pPr algn="ctr"/>
            <a:r>
              <a:rPr lang="en-US" sz="2000" dirty="0"/>
              <a:t>November 13th, 2014 (Day 3): 10:00-11:00 (UTC/GMT-5)</a:t>
            </a:r>
            <a:endParaRPr lang="el-GR" sz="2000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810000"/>
            <a:ext cx="5791200" cy="2757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8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/>
          <p:cNvSpPr txBox="1"/>
          <p:nvPr/>
        </p:nvSpPr>
        <p:spPr>
          <a:xfrm>
            <a:off x="885483" y="2581407"/>
            <a:ext cx="74219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PROTOTYPE: </a:t>
            </a:r>
          </a:p>
          <a:p>
            <a:endParaRPr lang="en-US" sz="3600" b="1" dirty="0" smtClean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i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 NN model for retrieval of Saharan Dust size distributions in Northern Africa</a:t>
            </a:r>
            <a:endParaRPr lang="en-US" sz="2800" b="1" i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710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GOCART-selected Northern African “dust” sites for the NN model 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264" y="3200400"/>
            <a:ext cx="808808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9265" y="5666117"/>
            <a:ext cx="808808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000" b="1" i="1" dirty="0" smtClean="0"/>
              <a:t>Source: </a:t>
            </a:r>
            <a:r>
              <a:rPr lang="en-GB" sz="1000" dirty="0" smtClean="0"/>
              <a:t>Taylor</a:t>
            </a:r>
            <a:r>
              <a:rPr lang="en-GB" sz="1000" dirty="0"/>
              <a:t>, M., Kazadzis, S., Tsekeri, A., Gkikas, A., Amiridis, V. (2014) </a:t>
            </a:r>
            <a:r>
              <a:rPr lang="en-GB" sz="1000" i="1" dirty="0"/>
              <a:t>Satellite retrieval of aerosol microphysical and optical parameters using neural networks: a new methodology applied to the Sahara desert dust peak</a:t>
            </a:r>
            <a:r>
              <a:rPr lang="en-GB" sz="1000" dirty="0"/>
              <a:t>. Atmospheric Measurement Techniques 7, 3151-3175.</a:t>
            </a:r>
            <a:endParaRPr lang="el-GR" sz="1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07366" y="876418"/>
            <a:ext cx="8511241" cy="2485067"/>
            <a:chOff x="307366" y="876418"/>
            <a:chExt cx="8511241" cy="2485067"/>
          </a:xfrm>
        </p:grpSpPr>
        <p:pic>
          <p:nvPicPr>
            <p:cNvPr id="2052" name="Picture 4" descr="C:\Users\patternizer\Desktop\AEROMAP (Reports)\BULLETIN 2 - 2nd periodic report\IMAGES\Fig18 - NAF sites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366" y="876418"/>
              <a:ext cx="8511241" cy="2485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24399" y="1066800"/>
              <a:ext cx="3688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GOCART mean dust AOD</a:t>
              </a:r>
              <a:endParaRPr lang="el-GR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" y="2590800"/>
              <a:ext cx="113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92D050"/>
                  </a:solidFill>
                </a:rPr>
                <a:t>Test Site</a:t>
              </a:r>
              <a:endParaRPr lang="el-GR" dirty="0">
                <a:solidFill>
                  <a:srgbClr val="92D050"/>
                </a:solidFill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371600" y="1492603"/>
              <a:ext cx="2362200" cy="1524000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98927" y="1126843"/>
              <a:ext cx="15300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Training Sites</a:t>
              </a:r>
              <a:endParaRPr lang="el-GR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7696200" y="3581400"/>
            <a:ext cx="716319" cy="19812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8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6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" y="990601"/>
            <a:ext cx="6381719" cy="3749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NN MODEL: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Scheme for objectivizing the NN architecture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" name="Group 3"/>
          <p:cNvGrpSpPr/>
          <p:nvPr/>
        </p:nvGrpSpPr>
        <p:grpSpPr>
          <a:xfrm>
            <a:off x="240570" y="5029098"/>
            <a:ext cx="3997056" cy="1361912"/>
            <a:chOff x="233466" y="5027160"/>
            <a:chExt cx="3997056" cy="1361912"/>
          </a:xfrm>
        </p:grpSpPr>
        <p:sp>
          <p:nvSpPr>
            <p:cNvPr id="8" name="TextBox 7"/>
            <p:cNvSpPr txBox="1"/>
            <p:nvPr/>
          </p:nvSpPr>
          <p:spPr>
            <a:xfrm>
              <a:off x="233466" y="5027160"/>
              <a:ext cx="37338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 smtClean="0"/>
                <a:t>A grid of 100 NNs were trained</a:t>
              </a:r>
              <a:r>
                <a:rPr lang="en-US" sz="1400" dirty="0" smtClean="0"/>
                <a:t>: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dirty="0"/>
                <a:t>T</a:t>
              </a:r>
              <a:r>
                <a:rPr lang="en-US" sz="1400" dirty="0" smtClean="0"/>
                <a:t>raining fraction (t%) = [40%:</a:t>
              </a:r>
              <a:r>
                <a:rPr lang="en-US" sz="1400" dirty="0"/>
                <a:t>5</a:t>
              </a:r>
              <a:r>
                <a:rPr lang="en-US" sz="1400" dirty="0" smtClean="0"/>
                <a:t>%:90%]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1400" i="1" dirty="0" err="1" smtClean="0"/>
                <a:t>Tanh</a:t>
              </a:r>
              <a:r>
                <a:rPr lang="en-US" sz="1400" dirty="0" smtClean="0"/>
                <a:t> hidden neurons = [4:2:24]</a:t>
              </a:r>
            </a:p>
            <a:p>
              <a:r>
                <a:rPr lang="en-US" sz="1400" dirty="0" smtClean="0"/>
                <a:t>Minimum mean squared error </a:t>
              </a:r>
              <a:r>
                <a:rPr lang="en-US" sz="1400" dirty="0" smtClean="0">
                  <a:sym typeface="Wingdings" pitchFamily="2" charset="2"/>
                </a:rPr>
                <a:t> </a:t>
              </a:r>
              <a:r>
                <a:rPr lang="en-US" sz="1400" b="1" dirty="0"/>
                <a:t>Optimal NN</a:t>
              </a:r>
              <a:endParaRPr lang="en-US" sz="1400" dirty="0" smtClean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33466" y="6081295"/>
              <a:ext cx="39970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PCA = Principal Components </a:t>
              </a:r>
              <a:r>
                <a:rPr lang="en-US" sz="1400" dirty="0" smtClean="0"/>
                <a:t>Analysis (98% variance)</a:t>
              </a:r>
              <a:endParaRPr lang="en-US" sz="1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89298" y="4902140"/>
            <a:ext cx="2663436" cy="2539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050" b="1" i="1" dirty="0" smtClean="0"/>
              <a:t>Source: </a:t>
            </a:r>
            <a:r>
              <a:rPr lang="en-GB" sz="1050" dirty="0" smtClean="0"/>
              <a:t>Taylor et al (2014) </a:t>
            </a:r>
            <a:r>
              <a:rPr lang="en-GB" sz="1050" i="1" dirty="0" smtClean="0"/>
              <a:t>AMT</a:t>
            </a:r>
            <a:r>
              <a:rPr lang="en-GB" sz="1050" dirty="0" smtClean="0"/>
              <a:t> 7</a:t>
            </a:r>
            <a:r>
              <a:rPr lang="en-GB" sz="1050" dirty="0"/>
              <a:t>, </a:t>
            </a:r>
            <a:r>
              <a:rPr lang="en-GB" sz="1050" dirty="0" smtClean="0"/>
              <a:t>3151-3175</a:t>
            </a:r>
            <a:endParaRPr lang="el-GR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9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28" y="862984"/>
            <a:ext cx="2654745" cy="200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928" y="2865570"/>
            <a:ext cx="2672730" cy="2011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46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/>
          <p:cNvSpPr txBox="1"/>
          <p:nvPr/>
        </p:nvSpPr>
        <p:spPr>
          <a:xfrm>
            <a:off x="156963" y="168532"/>
            <a:ext cx="754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NN SIMULATION (Dakar):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AVSD (181 co-located daily averages)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373" y="990600"/>
            <a:ext cx="3254628" cy="323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5880" y="834113"/>
            <a:ext cx="5945253" cy="3283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H="1">
            <a:off x="6221286" y="1379220"/>
            <a:ext cx="25908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21286" y="1143000"/>
            <a:ext cx="646874" cy="2667000"/>
          </a:xfrm>
          <a:prstGeom prst="rect">
            <a:avLst/>
          </a:prstGeom>
          <a:solidFill>
            <a:srgbClr val="00B0F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963" y="4085880"/>
            <a:ext cx="5732410" cy="243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6174716" y="5573539"/>
            <a:ext cx="2819759" cy="2539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050" b="1" i="1" dirty="0" smtClean="0"/>
              <a:t>Source: </a:t>
            </a:r>
            <a:r>
              <a:rPr lang="en-GB" sz="1050" dirty="0" smtClean="0"/>
              <a:t>Taylor</a:t>
            </a:r>
            <a:r>
              <a:rPr lang="en-GB" sz="1050" dirty="0"/>
              <a:t>, </a:t>
            </a:r>
            <a:r>
              <a:rPr lang="en-GB" sz="1050" dirty="0" smtClean="0"/>
              <a:t>M et al (2014) </a:t>
            </a:r>
            <a:r>
              <a:rPr lang="en-GB" sz="1050" i="1" dirty="0" smtClean="0"/>
              <a:t>AMT</a:t>
            </a:r>
            <a:r>
              <a:rPr lang="en-GB" sz="1050" dirty="0" smtClean="0"/>
              <a:t> 7</a:t>
            </a:r>
            <a:r>
              <a:rPr lang="en-GB" sz="1050" dirty="0"/>
              <a:t>, </a:t>
            </a:r>
            <a:r>
              <a:rPr lang="en-GB" sz="1050" dirty="0" smtClean="0"/>
              <a:t>3151-3175</a:t>
            </a:r>
            <a:endParaRPr lang="el-GR" sz="1050" dirty="0"/>
          </a:p>
        </p:txBody>
      </p:sp>
      <p:sp>
        <p:nvSpPr>
          <p:cNvPr id="23" name="Rectangle 22"/>
          <p:cNvSpPr/>
          <p:nvPr/>
        </p:nvSpPr>
        <p:spPr>
          <a:xfrm>
            <a:off x="6191153" y="4987702"/>
            <a:ext cx="2803322" cy="5232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Good </a:t>
            </a:r>
            <a:r>
              <a:rPr lang="en-US" sz="1400" b="1" i="1" dirty="0"/>
              <a:t>daily</a:t>
            </a:r>
            <a:r>
              <a:rPr lang="en-US" sz="1400" dirty="0"/>
              <a:t> retrieval of </a:t>
            </a:r>
            <a:r>
              <a:rPr lang="en-US" sz="1400" dirty="0" smtClean="0"/>
              <a:t>the AVSD</a:t>
            </a:r>
          </a:p>
          <a:p>
            <a:r>
              <a:rPr lang="en-US" sz="1400" b="1" dirty="0" smtClean="0">
                <a:solidFill>
                  <a:srgbClr val="C00000"/>
                </a:solidFill>
              </a:rPr>
              <a:t>for Saharan dust </a:t>
            </a:r>
            <a:r>
              <a:rPr lang="en-US" sz="1400" b="1" dirty="0" smtClean="0">
                <a:solidFill>
                  <a:schemeClr val="tx1"/>
                </a:solidFill>
              </a:rPr>
              <a:t>(</a:t>
            </a:r>
            <a:r>
              <a:rPr lang="en-US" sz="1400" b="1" u="sng" dirty="0" smtClean="0">
                <a:solidFill>
                  <a:schemeClr val="tx1"/>
                </a:solidFill>
              </a:rPr>
              <a:t>only</a:t>
            </a:r>
            <a:r>
              <a:rPr lang="en-US" sz="1400" b="1" dirty="0" smtClean="0">
                <a:solidFill>
                  <a:schemeClr val="tx1"/>
                </a:solidFill>
              </a:rPr>
              <a:t>)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10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2057400" y="3283789"/>
            <a:ext cx="548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GLOBAL AEROSOL MODEL</a:t>
            </a:r>
            <a:endParaRPr lang="en-US" sz="3600" i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7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STEP 1: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Use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GOCART to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partition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b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y </a:t>
            </a:r>
            <a:r>
              <a:rPr lang="en-US" sz="2000" b="1" i="1" u="sng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mean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 aerosol type </a:t>
            </a:r>
            <a:r>
              <a:rPr lang="en-US" sz="2000" b="1" i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mixture</a:t>
            </a:r>
            <a:endParaRPr lang="en-US" sz="2000" b="1" i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" y="803078"/>
            <a:ext cx="3370543" cy="213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29925" y="2729180"/>
            <a:ext cx="1600199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i="1" dirty="0"/>
              <a:t>Source</a:t>
            </a:r>
            <a:r>
              <a:rPr lang="en-US" sz="1000" i="1" dirty="0"/>
              <a:t>: </a:t>
            </a:r>
            <a:r>
              <a:rPr lang="en-US" sz="1000" dirty="0"/>
              <a:t>IPCC/AR5 (2013)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49031" y="803078"/>
            <a:ext cx="4709457" cy="2172323"/>
            <a:chOff x="5246285" y="788393"/>
            <a:chExt cx="3595714" cy="2172323"/>
          </a:xfrm>
        </p:grpSpPr>
        <p:pic>
          <p:nvPicPr>
            <p:cNvPr id="21" name="Picture 2" descr="C:\Users\patternizer\Desktop\AEROMAP (Reports)\BULLETIN 2 - 2nd periodic report\IMAGES\Fig1 - GOCART mean AOD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6285" y="788393"/>
              <a:ext cx="3595714" cy="2172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5593119" y="2057400"/>
              <a:ext cx="2819400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GOCART mean AOD(550) averaged from </a:t>
              </a:r>
            </a:p>
            <a:p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3-hr simulations between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2000-2007</a:t>
              </a:r>
            </a:p>
            <a:p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</a:t>
              </a:r>
              <a:r>
                <a:rPr lang="en-US" sz="1100" dirty="0" smtClean="0">
                  <a:hlinkClick r:id="rId6"/>
                </a:rPr>
                <a:t>http</a:t>
              </a:r>
              <a:r>
                <a:rPr lang="en-US" sz="1100" dirty="0">
                  <a:hlinkClick r:id="rId6"/>
                </a:rPr>
                <a:t>://acd-ext.gsfc.nasa.gov/People/Chin/gocartinfo.html</a:t>
              </a:r>
              <a:r>
                <a:rPr lang="en-US" sz="1400" dirty="0"/>
                <a:t>)</a:t>
              </a:r>
            </a:p>
            <a:p>
              <a:endParaRPr lang="en-US" sz="14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28601" y="2948448"/>
            <a:ext cx="8047971" cy="3526815"/>
            <a:chOff x="1867843" y="2855138"/>
            <a:chExt cx="7286436" cy="3465874"/>
          </a:xfrm>
        </p:grpSpPr>
        <p:grpSp>
          <p:nvGrpSpPr>
            <p:cNvPr id="3" name="Group 2"/>
            <p:cNvGrpSpPr/>
            <p:nvPr/>
          </p:nvGrpSpPr>
          <p:grpSpPr>
            <a:xfrm>
              <a:off x="1867843" y="2855138"/>
              <a:ext cx="7286436" cy="3465874"/>
              <a:chOff x="2017368" y="768770"/>
              <a:chExt cx="7286436" cy="3465874"/>
            </a:xfrm>
          </p:grpSpPr>
          <p:pic>
            <p:nvPicPr>
              <p:cNvPr id="11" name="Picture 10" descr="C:\Users\Michael\Desktop\AEROMAP (Reports)\PERIODIC REPORT 2\IMAGES\Fig2 - GOCART mean types.png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4204" y="768770"/>
                <a:ext cx="4419600" cy="32196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ounded Rectangle 14"/>
              <p:cNvSpPr/>
              <p:nvPr/>
            </p:nvSpPr>
            <p:spPr>
              <a:xfrm>
                <a:off x="2017368" y="1908619"/>
                <a:ext cx="2248323" cy="803124"/>
              </a:xfrm>
              <a:prstGeom prst="roundRect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GOCART 2000-2007 global mean AOD per type :</a:t>
                </a:r>
              </a:p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(BC, OC, SU, DU, SS)</a:t>
                </a:r>
                <a:endParaRPr lang="en-GB" sz="1200" i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 rot="10800000">
                <a:off x="4310300" y="2166942"/>
                <a:ext cx="501651" cy="538962"/>
                <a:chOff x="3595927" y="1597089"/>
                <a:chExt cx="1079500" cy="538962"/>
              </a:xfrm>
            </p:grpSpPr>
            <p:sp>
              <p:nvSpPr>
                <p:cNvPr id="17" name="Left Brace 16"/>
                <p:cNvSpPr/>
                <p:nvPr/>
              </p:nvSpPr>
              <p:spPr>
                <a:xfrm>
                  <a:off x="4599227" y="1597089"/>
                  <a:ext cx="76200" cy="538962"/>
                </a:xfrm>
                <a:prstGeom prst="leftBrac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cxnSp>
              <p:nvCxnSpPr>
                <p:cNvPr id="18" name="Straight Arrow Connector 17"/>
                <p:cNvCxnSpPr>
                  <a:stCxn id="17" idx="1"/>
                </p:cNvCxnSpPr>
                <p:nvPr/>
              </p:nvCxnSpPr>
              <p:spPr>
                <a:xfrm flipH="1">
                  <a:off x="3595927" y="1866570"/>
                  <a:ext cx="1003300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19"/>
              <p:cNvSpPr/>
              <p:nvPr/>
            </p:nvSpPr>
            <p:spPr>
              <a:xfrm>
                <a:off x="4980910" y="3988423"/>
                <a:ext cx="829799" cy="24622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000" b="1" i="1" dirty="0"/>
                  <a:t>Source</a:t>
                </a:r>
                <a:r>
                  <a:rPr lang="en-US" sz="1000" i="1" dirty="0"/>
                  <a:t>: </a:t>
                </a:r>
                <a:r>
                  <a:rPr lang="en-US" sz="1000" dirty="0" smtClean="0"/>
                  <a:t>MT</a:t>
                </a:r>
                <a:endParaRPr lang="en-US" sz="1000" dirty="0"/>
              </a:p>
            </p:txBody>
          </p:sp>
        </p:grpSp>
        <p:sp>
          <p:nvSpPr>
            <p:cNvPr id="25" name="TextBox 8"/>
            <p:cNvSpPr txBox="1">
              <a:spLocks noChangeArrowheads="1"/>
            </p:cNvSpPr>
            <p:nvPr/>
          </p:nvSpPr>
          <p:spPr bwMode="auto">
            <a:xfrm>
              <a:off x="2285999" y="5283626"/>
              <a:ext cx="178723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 Greek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 Greek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 Greek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 Greek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 Greek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Greek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Greek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Greek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Greek" pitchFamily="34" charset="0"/>
                </a:defRPr>
              </a:lvl9pPr>
            </a:lstStyle>
            <a:p>
              <a:pPr eaLnBrk="1" hangingPunct="1"/>
              <a:r>
                <a:rPr lang="en-GB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BC=Black Carbon</a:t>
              </a:r>
            </a:p>
            <a:p>
              <a:pPr eaLnBrk="1" hangingPunct="1"/>
              <a:r>
                <a:rPr lang="en-GB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OC=Organic Carbon</a:t>
              </a:r>
            </a:p>
            <a:p>
              <a:pPr eaLnBrk="1" hangingPunct="1"/>
              <a:r>
                <a:rPr lang="en-GB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SU=</a:t>
              </a:r>
              <a:r>
                <a:rPr lang="en-GB" sz="1200" dirty="0" err="1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Sulfate</a:t>
              </a:r>
              <a:endParaRPr lang="en-GB" sz="1200" dirty="0" smtClean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pPr eaLnBrk="1" hangingPunct="1"/>
              <a:r>
                <a:rPr lang="en-GB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DU=Dust</a:t>
              </a:r>
            </a:p>
            <a:p>
              <a:pPr eaLnBrk="1" hangingPunct="1"/>
              <a:r>
                <a:rPr lang="en-GB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SS=Sea Salt</a:t>
              </a:r>
              <a:endParaRPr lang="en-GB" sz="1200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11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4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CLUSTER ANALYSIS: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of GOCART AOD (BB=BC+OC, SU, DU, SS)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" name="Group 3"/>
          <p:cNvGrpSpPr/>
          <p:nvPr/>
        </p:nvGrpSpPr>
        <p:grpSpPr>
          <a:xfrm>
            <a:off x="76200" y="914400"/>
            <a:ext cx="8500281" cy="4800600"/>
            <a:chOff x="-54473" y="807946"/>
            <a:chExt cx="8330686" cy="4758967"/>
          </a:xfrm>
        </p:grpSpPr>
        <p:pic>
          <p:nvPicPr>
            <p:cNvPr id="3074" name="Picture 2" descr="C:\Users\Michael\Desktop\AEROMAP (Reports)\BULLETIN 2 - 2nd periodic report\IMAGES\Fig3 - E=f(N)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4473" y="807946"/>
              <a:ext cx="8330686" cy="4758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/>
          </p:nvSpPr>
          <p:spPr>
            <a:xfrm>
              <a:off x="4110870" y="4796287"/>
              <a:ext cx="533400" cy="6096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12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1000" y="5791200"/>
            <a:ext cx="6518608" cy="30777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/>
              <a:t>Add clusters (10 random seeds each time) until cluster centers do not change by &gt; 10%</a:t>
            </a:r>
            <a:endParaRPr lang="el-GR" sz="1400" b="1" dirty="0">
              <a:solidFill>
                <a:schemeClr val="tx1"/>
              </a:solidFill>
            </a:endParaRPr>
          </a:p>
        </p:txBody>
      </p:sp>
      <p:sp>
        <p:nvSpPr>
          <p:cNvPr id="16" name="Down Arrow 15"/>
          <p:cNvSpPr/>
          <p:nvPr/>
        </p:nvSpPr>
        <p:spPr>
          <a:xfrm rot="2327279">
            <a:off x="4878206" y="4169252"/>
            <a:ext cx="469911" cy="841007"/>
          </a:xfrm>
          <a:prstGeom prst="downArrow">
            <a:avLst/>
          </a:prstGeom>
          <a:solidFill>
            <a:srgbClr val="66CCFF"/>
          </a:solidFill>
          <a:ln>
            <a:solidFill>
              <a:schemeClr val="accent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7" name="Rounded Rectangle 16"/>
          <p:cNvSpPr/>
          <p:nvPr/>
        </p:nvSpPr>
        <p:spPr>
          <a:xfrm>
            <a:off x="5334000" y="3560139"/>
            <a:ext cx="1870408" cy="578882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Global partition into 10 aerosol mixtures</a:t>
            </a:r>
            <a:endParaRPr lang="en-GB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41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CLUSTER ANALYSIS: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  <a:sym typeface="Wingdings" pitchFamily="2" charset="2"/>
              </a:rPr>
              <a:t>Composition of 10 aerosol mixtures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" name="Picture 2" descr="C:\Users\patternizer\Desktop\AEROMAP (Reports)\BULLETIN 2 - 2nd periodic report\IMAGES\Fig5 - Cluster compositio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36763"/>
            <a:ext cx="5733926" cy="31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13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38003" y="1219200"/>
            <a:ext cx="3276600" cy="24999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1   = Dusty Sulfurous </a:t>
            </a:r>
            <a:r>
              <a:rPr lang="en-US" sz="12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SMOKE</a:t>
            </a: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   = Marine </a:t>
            </a:r>
            <a:r>
              <a:rPr lang="en-US" sz="1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SULFATE</a:t>
            </a: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3  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Dusty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SULFATE</a:t>
            </a:r>
            <a:endParaRPr lang="en-US" sz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   = </a:t>
            </a:r>
            <a:r>
              <a:rPr lang="en-US" sz="1200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DUST</a:t>
            </a: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5  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Sulfurous </a:t>
            </a:r>
            <a:r>
              <a:rPr lang="en-US" sz="12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SMOKE</a:t>
            </a: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6   = Sulfurous </a:t>
            </a:r>
            <a:r>
              <a:rPr lang="en-US" sz="1200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DUST</a:t>
            </a:r>
            <a:endParaRPr lang="en-US" sz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7  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Dusty Marine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SULFATE</a:t>
            </a:r>
            <a:endParaRPr lang="en-US" sz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   =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SULFATE</a:t>
            </a:r>
            <a:endParaRPr lang="en-US" sz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9  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Sulfurous </a:t>
            </a:r>
            <a:r>
              <a:rPr lang="en-US" sz="1200" b="1" dirty="0" smtClean="0">
                <a:solidFill>
                  <a:srgbClr val="0066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MARINE</a:t>
            </a:r>
          </a:p>
          <a:p>
            <a:pPr>
              <a:lnSpc>
                <a:spcPts val="1900"/>
              </a:lnSpc>
              <a:buClr>
                <a:srgbClr val="C00000"/>
              </a:buClr>
              <a:defRPr/>
            </a:pPr>
            <a:r>
              <a:rPr lang="en-US" sz="1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Cluster </a:t>
            </a:r>
            <a:r>
              <a:rPr lang="en-US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10 = Smokey </a:t>
            </a:r>
            <a:r>
              <a:rPr lang="en-US" sz="1200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SULFATE</a:t>
            </a:r>
            <a:endParaRPr lang="en-US" sz="1200" dirty="0">
              <a:solidFill>
                <a:srgbClr val="0066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5" name="Picture 2" descr="C:\Users\patternizer\Desktop\AEROMAP (Reports)\BULLETIN 2 - 2nd periodic report\IMAGES\Fig7 - Cluster occupanc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" y="4038600"/>
            <a:ext cx="5596136" cy="247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615796" y="4781027"/>
            <a:ext cx="2222462" cy="5232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/>
              <a:t>Minimum cluster coverage &gt; 1000 pixels (1x1 degree)</a:t>
            </a:r>
            <a:endParaRPr lang="el-G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44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CLUSTER ANALYSIS: </a:t>
            </a:r>
            <a:r>
              <a:rPr lang="en-US" sz="2000" i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Colour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-mixed global mean aerosol partitions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4098" name="Picture 2" descr="C:\Users\patternizer\Desktop\AEROMAP (Reports)\BULLETIN 2 - 2nd periodic report\IMAGES\Fig6 - Cluster colouring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8" y="822324"/>
            <a:ext cx="9145828" cy="451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14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66800" y="5334000"/>
            <a:ext cx="5257800" cy="340519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This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scheme may help in visually interpreting aerosol mixtures</a:t>
            </a:r>
            <a:endParaRPr lang="el-G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4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920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STEP 2: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U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se co-located Satellite/AERONET data to train a NN for each cluster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64" y="914400"/>
            <a:ext cx="8925359" cy="547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828801"/>
            <a:ext cx="4492809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15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4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Rectangle 5"/>
          <p:cNvSpPr/>
          <p:nvPr/>
        </p:nvSpPr>
        <p:spPr>
          <a:xfrm>
            <a:off x="293927" y="1066800"/>
            <a:ext cx="85598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dirty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Rationale</a:t>
            </a:r>
            <a:r>
              <a:rPr lang="en-US" dirty="0" smtClean="0"/>
              <a:t> – to train neural networks (NNs) to invert satellite measurements to retrieve </a:t>
            </a:r>
            <a:r>
              <a:rPr lang="en-US" i="1" u="sng" dirty="0" smtClean="0"/>
              <a:t>daily</a:t>
            </a:r>
            <a:r>
              <a:rPr lang="en-US" i="1" dirty="0" smtClean="0"/>
              <a:t> </a:t>
            </a:r>
            <a:r>
              <a:rPr lang="en-US" dirty="0" smtClean="0"/>
              <a:t>aerosol size distributions and associated microphysics globally at 1x1 degree 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Prototype </a:t>
            </a:r>
            <a:r>
              <a:rPr lang="en-US" dirty="0" smtClean="0"/>
              <a:t>– a NN model trained and tested for Saharan dust aerosol in Northern Africa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Global aerosol model </a:t>
            </a:r>
            <a:r>
              <a:rPr lang="en-US" dirty="0" smtClean="0"/>
              <a:t>– a 3-step approach: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STEP 1) application of </a:t>
            </a:r>
            <a:r>
              <a:rPr lang="en-US" b="1" i="1" dirty="0" smtClean="0"/>
              <a:t>cluster analysis</a:t>
            </a:r>
            <a:r>
              <a:rPr lang="en-US" dirty="0" smtClean="0"/>
              <a:t> to mean global GOCART aerosol optical depth data </a:t>
            </a:r>
            <a:r>
              <a:rPr lang="en-US" dirty="0"/>
              <a:t>(per aerosol type) </a:t>
            </a:r>
            <a:r>
              <a:rPr lang="en-US" dirty="0" smtClean="0"/>
              <a:t>and identification of the composition &amp; spatial distribution of aerosol mixtures at 1x1 degree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STEP 2) train a NN to invert satellite measurements for each aerosol mixture/region to produce global maps of size distributions</a:t>
            </a:r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dirty="0" smtClean="0"/>
              <a:t>STEP 3) multimodal fitting &amp; analysis of size distributions for determination of characteristic aerosol size</a:t>
            </a:r>
            <a:r>
              <a:rPr lang="en-US" dirty="0"/>
              <a:t> </a:t>
            </a:r>
            <a:r>
              <a:rPr lang="en-US" dirty="0" smtClean="0"/>
              <a:t>&amp; volume information</a:t>
            </a:r>
            <a:endParaRPr lang="en-US" dirty="0"/>
          </a:p>
          <a:p>
            <a:pPr marL="28575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</a:rPr>
              <a:t>Case study</a:t>
            </a:r>
            <a:r>
              <a:rPr lang="en-US" dirty="0" smtClean="0"/>
              <a:t> - quasi-</a:t>
            </a:r>
            <a:r>
              <a:rPr lang="en-US" dirty="0" err="1" smtClean="0"/>
              <a:t>realtime</a:t>
            </a:r>
            <a:r>
              <a:rPr lang="en-US" dirty="0"/>
              <a:t> monitor (</a:t>
            </a:r>
            <a:r>
              <a:rPr lang="en-US" dirty="0" smtClean="0"/>
              <a:t>4-day average) of the </a:t>
            </a:r>
            <a:r>
              <a:rPr lang="en-US" dirty="0" err="1" smtClean="0"/>
              <a:t>Karthala</a:t>
            </a:r>
            <a:r>
              <a:rPr lang="en-US" dirty="0" smtClean="0"/>
              <a:t> volcanic eruption 12-23 January, 2007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39098" y="3244334"/>
            <a:ext cx="246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DATA: </a:t>
            </a:r>
            <a:r>
              <a:rPr lang="en-GB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A word of thanks</a:t>
            </a:r>
            <a:endParaRPr lang="en-US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927" y="214699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OUTLINE:</a:t>
            </a:r>
            <a:endParaRPr lang="en-US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76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718" y="914400"/>
            <a:ext cx="89105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RESULTS: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The biomass burning cluster 5 (“Sulfurous SMOKE”)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5747" y="1524000"/>
            <a:ext cx="3797447" cy="182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16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4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5" y="830951"/>
            <a:ext cx="8333515" cy="514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3: </a:t>
            </a:r>
            <a:r>
              <a:rPr lang="en-US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Multimodal fitting &amp; analysis </a:t>
            </a:r>
            <a:r>
              <a:rPr lang="en-US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 additional size &amp; volume info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9" name="Rectangle 38"/>
          <p:cNvSpPr/>
          <p:nvPr/>
        </p:nvSpPr>
        <p:spPr>
          <a:xfrm>
            <a:off x="156964" y="6042229"/>
            <a:ext cx="753923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US" sz="1000" b="1" i="1" dirty="0" smtClean="0"/>
              <a:t>Source: </a:t>
            </a:r>
            <a:r>
              <a:rPr lang="en-US" sz="1000" dirty="0" smtClean="0"/>
              <a:t>Taylor, </a:t>
            </a:r>
            <a:r>
              <a:rPr lang="en-US" sz="1000" dirty="0" err="1" smtClean="0"/>
              <a:t>Kazadzis</a:t>
            </a:r>
            <a:r>
              <a:rPr lang="en-US" sz="1000" dirty="0" smtClean="0"/>
              <a:t>, </a:t>
            </a:r>
            <a:r>
              <a:rPr lang="en-US" sz="1000" dirty="0" err="1" smtClean="0"/>
              <a:t>Gerasopoulos</a:t>
            </a:r>
            <a:r>
              <a:rPr lang="en-US" sz="1000" dirty="0" smtClean="0"/>
              <a:t> (2014) </a:t>
            </a:r>
            <a:r>
              <a:rPr lang="en-GB" sz="1000" i="1" dirty="0"/>
              <a:t>Multi-modal analysis of aerosol robotic network size distributions for remote sensing applications: dominant aerosol type cases</a:t>
            </a:r>
            <a:r>
              <a:rPr lang="en-GB" sz="1000" dirty="0"/>
              <a:t>. </a:t>
            </a:r>
            <a:r>
              <a:rPr lang="en-GB" sz="1000" b="1" dirty="0"/>
              <a:t>Atmospheric Measurement Techniques </a:t>
            </a:r>
            <a:r>
              <a:rPr lang="en-GB" sz="1000" dirty="0"/>
              <a:t>7, 839-858</a:t>
            </a:r>
            <a:r>
              <a:rPr lang="en-US" sz="1000" i="1" dirty="0" smtClean="0"/>
              <a:t>AMT</a:t>
            </a:r>
            <a:r>
              <a:rPr lang="en-US" sz="1000" dirty="0" smtClean="0"/>
              <a:t> 7</a:t>
            </a:r>
            <a:r>
              <a:rPr lang="en-US" sz="1000" dirty="0"/>
              <a:t>, </a:t>
            </a:r>
            <a:r>
              <a:rPr lang="en-US" sz="1000" dirty="0" smtClean="0"/>
              <a:t>839-858</a:t>
            </a:r>
            <a:endParaRPr lang="en-US" sz="1050" dirty="0">
              <a:solidFill>
                <a:schemeClr val="accent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17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1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862868" y="2362200"/>
            <a:ext cx="74219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CASE STUDY: </a:t>
            </a:r>
          </a:p>
          <a:p>
            <a:endParaRPr lang="en-US" sz="3600" b="1" dirty="0" smtClean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i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Quasi-real time monitoring of the Karthala Volcano Eruption </a:t>
            </a:r>
          </a:p>
          <a:p>
            <a:r>
              <a:rPr lang="en-US" sz="2800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(12-23 January, 2007)</a:t>
            </a:r>
            <a:endParaRPr lang="en-US" sz="2800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018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026" name="Picture 2" descr="C:\Users\patternizer\Desktop\AEROMAP (Reports)\BULLETIN 2 - 2nd periodic report\IMAGES\Fig31 - Karthala_12_23_Jan2007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5064" y="5143500"/>
            <a:ext cx="4461168" cy="138499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Karthala (Grande Comore Island) </a:t>
            </a:r>
          </a:p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Shield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volcano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eruption (VEI=2): </a:t>
            </a:r>
          </a:p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12-23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January,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2007</a:t>
            </a:r>
          </a:p>
          <a:p>
            <a:pPr>
              <a:buClr>
                <a:srgbClr val="C00000"/>
              </a:buClr>
              <a:defRPr/>
            </a:pPr>
            <a:endParaRPr lang="en-US" sz="14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GOCART daily-averaged composite AOD </a:t>
            </a:r>
          </a:p>
          <a:p>
            <a:pPr>
              <a:buClr>
                <a:srgbClr val="C00000"/>
              </a:buClr>
              <a:defRPr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BB=green,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SU=white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DU=orange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SS=blue)</a:t>
            </a:r>
          </a:p>
        </p:txBody>
      </p:sp>
      <p:pic>
        <p:nvPicPr>
          <p:cNvPr id="1028" name="Picture 4" descr="Photo of this volcan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295" y="4998720"/>
            <a:ext cx="1752441" cy="131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5118100"/>
            <a:ext cx="1886765" cy="119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GOCART DATA: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Composite maps (BB, SU, DU and SS)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18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6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SATELLITE INPUTS: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4-day average (to smooth out “patchiness”)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7148" y="1372547"/>
            <a:ext cx="8669704" cy="4332982"/>
            <a:chOff x="284672" y="1934723"/>
            <a:chExt cx="8669704" cy="4332982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362200"/>
              <a:ext cx="2893598" cy="1979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4" name="Picture 4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72" y="4341812"/>
              <a:ext cx="2913726" cy="1925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5" name="Picture 5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1" y="2349905"/>
              <a:ext cx="2895600" cy="1975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6" name="Picture 6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018" y="4298512"/>
              <a:ext cx="2917304" cy="1969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7" name="Picture 7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87" y="2336321"/>
              <a:ext cx="2856516" cy="1962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368" name="Picture 8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2" y="4298512"/>
              <a:ext cx="2934574" cy="19691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949937" y="1966989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12-15 Jan 2007</a:t>
              </a:r>
              <a:endParaRPr lang="el-GR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11008" y="1966989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16-19 Jan 2007</a:t>
              </a:r>
              <a:endParaRPr lang="el-GR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30583" y="1934723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20-23 Jan 2007</a:t>
              </a:r>
              <a:endParaRPr lang="el-GR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457200" y="3352800"/>
            <a:ext cx="12954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H2O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07134" y="3352800"/>
            <a:ext cx="1266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H2O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72872" y="3337191"/>
            <a:ext cx="12666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H2O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7382" y="5257800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</a:t>
            </a:r>
            <a:r>
              <a:rPr lang="en-GB" sz="1200" b="1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AOD(470nm)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22659" y="5257799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</a:t>
            </a:r>
            <a:r>
              <a:rPr lang="en-GB" sz="1200" b="1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AOD(470nm)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73153" y="5271700"/>
            <a:ext cx="20441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MODIS: </a:t>
            </a:r>
            <a:r>
              <a:rPr lang="en-GB" sz="1200" b="1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AOD(470nm)</a:t>
            </a:r>
            <a:endParaRPr lang="en-US" sz="1400" b="1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19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2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TextBox 6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4-DAY AVERAGE: 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Quasi-</a:t>
            </a:r>
            <a:r>
              <a:rPr lang="en-US" sz="2000" i="1" dirty="0" err="1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realtime</a:t>
            </a:r>
            <a:r>
              <a:rPr lang="en-US" sz="20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 1x1 degree grid of microphysics</a:t>
            </a:r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7253" y="759062"/>
            <a:ext cx="8246853" cy="5374135"/>
            <a:chOff x="-17253" y="759062"/>
            <a:chExt cx="8792804" cy="5843066"/>
          </a:xfrm>
        </p:grpSpPr>
        <p:pic>
          <p:nvPicPr>
            <p:cNvPr id="12290" name="Picture 2" descr="C:\Users\patternizer\Desktop\AEROMAP (Reports)\BULLETIN 2 - 2nd periodic report\IMAGES\Fig33 - Local land and ocean 4-day Vf during Karthala_eruption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253" y="759062"/>
              <a:ext cx="8792804" cy="4141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8" y="4652048"/>
              <a:ext cx="2847554" cy="1950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799" y="4660674"/>
              <a:ext cx="2895601" cy="19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349" y="4621409"/>
              <a:ext cx="2958202" cy="1939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04800" y="4267200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V(f)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9800" y="4265490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V(f)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51631" y="4267199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V(f)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4525" y="6172200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V(c)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53652" y="6181343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V(c)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19800" y="6172199"/>
              <a:ext cx="129540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200" b="1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V(c)</a:t>
              </a:r>
              <a:endParaRPr lang="en-US" sz="1400" b="1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20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64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Rectangle 5"/>
          <p:cNvSpPr/>
          <p:nvPr/>
        </p:nvSpPr>
        <p:spPr>
          <a:xfrm>
            <a:off x="293927" y="1066800"/>
            <a:ext cx="85598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Prototype model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i</a:t>
            </a:r>
            <a:r>
              <a:rPr lang="en-US" dirty="0" smtClean="0"/>
              <a:t>t </a:t>
            </a:r>
            <a:r>
              <a:rPr lang="en-US" dirty="0" smtClean="0"/>
              <a:t>is possible to train NNs to invert satellite measurements to provide daily retrievals of the aerosol volume size distribution at 1x1 degree resolution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Global aerosol model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1) M</a:t>
            </a:r>
            <a:r>
              <a:rPr lang="en-US" dirty="0" smtClean="0"/>
              <a:t>ean global GOCART AOD </a:t>
            </a:r>
            <a:r>
              <a:rPr lang="en-US" dirty="0" smtClean="0"/>
              <a:t>(per type) </a:t>
            </a:r>
            <a:r>
              <a:rPr lang="en-US" dirty="0" smtClean="0"/>
              <a:t>can </a:t>
            </a:r>
            <a:r>
              <a:rPr lang="en-US" dirty="0" smtClean="0"/>
              <a:t>be used to identify 10 clearly defined aerosol </a:t>
            </a:r>
            <a:r>
              <a:rPr lang="en-US" dirty="0" smtClean="0"/>
              <a:t>mixtures/partitions, 2) partitions allow extraction of co-located Satellite/AERONET data for training of aerosol mixture/region-dependent NNs, 3) Multimodal fitting &amp; analysis of AVSDs can provide detailed size &amp; volume information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Case study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q</a:t>
            </a:r>
            <a:r>
              <a:rPr lang="en-US" dirty="0" smtClean="0"/>
              <a:t>uasi-</a:t>
            </a:r>
            <a:r>
              <a:rPr lang="en-US" dirty="0" err="1" smtClean="0"/>
              <a:t>realtime</a:t>
            </a:r>
            <a:r>
              <a:rPr lang="en-US" dirty="0" smtClean="0"/>
              <a:t> </a:t>
            </a:r>
            <a:r>
              <a:rPr lang="en-US" dirty="0" smtClean="0"/>
              <a:t>1x1 degree maps of size distribution-derived microphysics </a:t>
            </a:r>
            <a:r>
              <a:rPr lang="en-US" dirty="0" smtClean="0"/>
              <a:t>can </a:t>
            </a:r>
            <a:r>
              <a:rPr lang="en-US" dirty="0" smtClean="0"/>
              <a:t>be produced at the 4-day timescale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3927" y="214699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SUMMARY:</a:t>
            </a:r>
            <a:endParaRPr lang="en-US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400" y="3810000"/>
            <a:ext cx="8559800" cy="2416046"/>
          </a:xfrm>
          <a:prstGeom prst="rect">
            <a:avLst/>
          </a:prstGeom>
          <a:ln w="22225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A67E2"/>
                </a:solidFill>
              </a:rPr>
              <a:t>Many thanks </a:t>
            </a:r>
            <a:r>
              <a:rPr lang="en-US" b="1" dirty="0" smtClean="0">
                <a:solidFill>
                  <a:srgbClr val="2A67E2"/>
                </a:solidFill>
              </a:rPr>
              <a:t>to: </a:t>
            </a:r>
            <a:endParaRPr lang="en-US" i="1" dirty="0"/>
          </a:p>
          <a:p>
            <a:pPr>
              <a:spcBef>
                <a:spcPts val="600"/>
              </a:spcBef>
            </a:pPr>
            <a:r>
              <a:rPr lang="en-US" dirty="0" smtClean="0"/>
              <a:t>@</a:t>
            </a:r>
            <a:r>
              <a:rPr lang="en-US" dirty="0" smtClean="0"/>
              <a:t>NOA: </a:t>
            </a:r>
            <a:r>
              <a:rPr lang="en-US" dirty="0" smtClean="0"/>
              <a:t>Stelios Kazadzis, Vangelis </a:t>
            </a:r>
            <a:r>
              <a:rPr lang="en-US" dirty="0" err="1" smtClean="0"/>
              <a:t>Gerasopoulos</a:t>
            </a:r>
            <a:r>
              <a:rPr lang="en-US" dirty="0" smtClean="0"/>
              <a:t>, Alexandra </a:t>
            </a:r>
            <a:r>
              <a:rPr lang="en-US" dirty="0"/>
              <a:t>Tsekeri, </a:t>
            </a:r>
            <a:r>
              <a:rPr lang="en-US" dirty="0" err="1"/>
              <a:t>Vasilis</a:t>
            </a:r>
            <a:r>
              <a:rPr lang="en-US" dirty="0"/>
              <a:t> </a:t>
            </a:r>
            <a:r>
              <a:rPr lang="en-US" dirty="0" err="1" smtClean="0"/>
              <a:t>Amiridis</a:t>
            </a:r>
            <a:r>
              <a:rPr lang="en-US" dirty="0" smtClean="0"/>
              <a:t> and 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@BSC/Earth Science: </a:t>
            </a:r>
            <a:r>
              <a:rPr lang="en-US" dirty="0" err="1"/>
              <a:t>Antonis</a:t>
            </a:r>
            <a:r>
              <a:rPr lang="en-US" dirty="0"/>
              <a:t> </a:t>
            </a:r>
            <a:r>
              <a:rPr lang="en-US" dirty="0" err="1" smtClean="0"/>
              <a:t>Gikas</a:t>
            </a:r>
            <a:r>
              <a:rPr lang="en-US" dirty="0" smtClean="0"/>
              <a:t> (for their co-authorship of articles)</a:t>
            </a: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@AERONET: </a:t>
            </a:r>
            <a:r>
              <a:rPr lang="en-US" dirty="0" smtClean="0"/>
              <a:t>PIs (for maintenance &amp; provision of HQ </a:t>
            </a:r>
            <a:r>
              <a:rPr lang="en-US" dirty="0" smtClean="0"/>
              <a:t>open data inversion products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smtClean="0"/>
              <a:t>@NASA/GES-DISC: </a:t>
            </a:r>
            <a:r>
              <a:rPr lang="en-US" dirty="0" smtClean="0"/>
              <a:t>Giovanni 3 &amp; 4 PIs (for </a:t>
            </a:r>
            <a:r>
              <a:rPr lang="en-US" dirty="0"/>
              <a:t>maintenance &amp; provision of </a:t>
            </a:r>
            <a:r>
              <a:rPr lang="en-US" dirty="0" smtClean="0"/>
              <a:t>HQ open </a:t>
            </a:r>
            <a:r>
              <a:rPr lang="en-US" dirty="0" smtClean="0"/>
              <a:t>data from MODIS/Aqua, OMI/Aura and GOCART 4)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@ADNET SYSTEMS INC: Jennifer Brennan </a:t>
            </a:r>
            <a:r>
              <a:rPr lang="en-US" dirty="0" smtClean="0"/>
              <a:t>&amp; Jim Acker for kindly </a:t>
            </a:r>
            <a:r>
              <a:rPr lang="en-US" dirty="0" smtClean="0"/>
              <a:t>organizing this workshop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21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31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76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 SOURCES: </a:t>
            </a:r>
            <a:r>
              <a:rPr lang="en-GB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A word of thanks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" name="Group 3"/>
          <p:cNvGrpSpPr/>
          <p:nvPr/>
        </p:nvGrpSpPr>
        <p:grpSpPr>
          <a:xfrm>
            <a:off x="156960" y="990600"/>
            <a:ext cx="8834640" cy="4124206"/>
            <a:chOff x="156961" y="990600"/>
            <a:chExt cx="7920239" cy="4124206"/>
          </a:xfrm>
        </p:grpSpPr>
        <p:sp>
          <p:nvSpPr>
            <p:cNvPr id="15" name="Rectangle 14"/>
            <p:cNvSpPr/>
            <p:nvPr/>
          </p:nvSpPr>
          <p:spPr>
            <a:xfrm>
              <a:off x="190032" y="990600"/>
              <a:ext cx="7887168" cy="4124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</a:t>
              </a:r>
              <a:r>
                <a:rPr lang="en-GB" sz="14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challenging experiment </a:t>
              </a:r>
              <a:r>
                <a:rPr lang="en-GB" sz="1400" i="1" u="sng" dirty="0" smtClean="0">
                  <a:solidFill>
                    <a:srgbClr val="262673"/>
                  </a:solidFill>
                  <a:latin typeface="Arial Narrow" pitchFamily="34" charset="0"/>
                  <a:ea typeface="Verdana" pitchFamily="34" charset="0"/>
                  <a:cs typeface="Verdana" pitchFamily="34" charset="0"/>
                </a:rPr>
                <a:t>conducted on a single 16Gb RAM, quad-core PC with MATLAB</a:t>
              </a:r>
              <a:r>
                <a:rPr lang="en-GB" sz="14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:</a:t>
              </a:r>
            </a:p>
            <a:p>
              <a:endParaRPr lang="en-GB" sz="14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endParaRPr lang="en-GB" sz="14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From </a:t>
              </a:r>
              <a:r>
                <a:rPr lang="en-GB" sz="1200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GIOVANNI 3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@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NASA/GES-DISC: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  <a:hlinkClick r:id="rId4"/>
                </a:rPr>
                <a:t>http://gdata1.sci.gsfc.nasa.gov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Aqua/MODIS (Level 3 Collection 5 daily global 1x1 gridded values): </a:t>
              </a:r>
              <a:r>
                <a:rPr lang="en-GB" sz="1200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16 parameters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x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360 degrees x 180 degrees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 3575 days [34.4Gb]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Aura/OMI (Level 3 daily global 1x1 gridded values): </a:t>
              </a:r>
              <a:r>
                <a:rPr lang="en-GB" sz="1200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4 parameters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360 degrees x 180 degrees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 3362 days [9.7Gb]</a:t>
              </a:r>
            </a:p>
            <a:p>
              <a:endPara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From </a:t>
              </a:r>
              <a:r>
                <a:rPr lang="en-GB" sz="1200" dirty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GIOVANNI 4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@NASA/GES-DISC: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  <a:hlinkClick r:id="rId5"/>
                </a:rPr>
                <a:t>http://giovanni.gsfc.nasa.gov/giovanni/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GOCART (Version 4): </a:t>
              </a:r>
              <a:r>
                <a:rPr lang="en-GB" sz="1200" dirty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5 parameters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x 2.5 x 2 gridded values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(interpolated to 1x1) x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7 years x 12 months</a:t>
              </a:r>
            </a:p>
            <a:p>
              <a:endParaRPr lang="en-GB" sz="12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From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AERONET: </a:t>
              </a:r>
              <a:r>
                <a:rPr lang="en-GB" sz="12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  <a:hlinkClick r:id="rId6"/>
                </a:rPr>
                <a:t>http://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  <a:hlinkClick r:id="rId6"/>
                </a:rPr>
                <a:t>aeronet.gsfc.nasa.gov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GB" sz="1200" dirty="0" smtClean="0">
                  <a:solidFill>
                    <a:srgbClr val="C000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160 aerosol optical &amp; microphysical parameters </a:t>
              </a:r>
              <a:r>
                <a:rPr lang="en-GB" sz="12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(Levels 1.5 and 2.0/Version 2 Inversion Products) x 715,288 records (969 sites) [7.2Gb]</a:t>
              </a:r>
            </a:p>
            <a:p>
              <a:endPara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endParaRPr lang="en-US" sz="1600" dirty="0">
                <a:solidFill>
                  <a:srgbClr val="7030A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r>
                <a:rPr lang="en-GB" sz="16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…which </a:t>
              </a:r>
              <a:r>
                <a:rPr lang="en-GB" sz="1600" i="1" u="sng" dirty="0" smtClean="0">
                  <a:solidFill>
                    <a:srgbClr val="262673"/>
                  </a:solidFill>
                  <a:latin typeface="Arial Narrow" pitchFamily="34" charset="0"/>
                  <a:ea typeface="Verdana" pitchFamily="34" charset="0"/>
                  <a:cs typeface="Verdana" pitchFamily="34" charset="0"/>
                </a:rPr>
                <a:t>would not have been possible</a:t>
              </a:r>
              <a:r>
                <a:rPr lang="en-GB" sz="16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without the generous provision of </a:t>
              </a:r>
              <a:r>
                <a:rPr lang="en-GB" sz="16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o</a:t>
              </a:r>
              <a:r>
                <a:rPr lang="en-GB" sz="16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pen </a:t>
              </a:r>
              <a:r>
                <a:rPr lang="en-GB" sz="1600" dirty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data by NASA/GES-DISC </a:t>
              </a:r>
              <a:r>
                <a:rPr lang="en-GB" sz="16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and the pioneering efforts of Gregory G. </a:t>
              </a:r>
              <a:r>
                <a:rPr lang="en-GB" sz="1600" dirty="0" err="1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Leptoukh</a:t>
              </a:r>
              <a:r>
                <a:rPr lang="en-GB" sz="1600" dirty="0" smtClean="0">
                  <a:solidFill>
                    <a:srgbClr val="262673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and co-workers to advance data interfacing, accessibility &amp; visualization.</a:t>
              </a:r>
              <a:endParaRPr lang="en-GB" sz="16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56961" y="1595887"/>
              <a:ext cx="7783610" cy="1676400"/>
            </a:xfrm>
            <a:prstGeom prst="rect">
              <a:avLst/>
            </a:prstGeom>
            <a:noFill/>
            <a:ln>
              <a:solidFill>
                <a:srgbClr val="66C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2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TextBox 7"/>
          <p:cNvSpPr txBox="1"/>
          <p:nvPr/>
        </p:nvSpPr>
        <p:spPr>
          <a:xfrm>
            <a:off x="3505200" y="3291924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RATIONALE</a:t>
            </a:r>
            <a:endParaRPr lang="en-US" sz="3600" i="1" dirty="0">
              <a:solidFill>
                <a:srgbClr val="C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97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5583" y="964601"/>
            <a:ext cx="6746082" cy="4792270"/>
            <a:chOff x="416718" y="893231"/>
            <a:chExt cx="7153275" cy="502755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18" y="946844"/>
              <a:ext cx="7153275" cy="4922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Down Arrow 9"/>
            <p:cNvSpPr/>
            <p:nvPr/>
          </p:nvSpPr>
          <p:spPr>
            <a:xfrm rot="5400000">
              <a:off x="5225528" y="5610385"/>
              <a:ext cx="233141" cy="387659"/>
            </a:xfrm>
            <a:prstGeom prst="downArrow">
              <a:avLst/>
            </a:prstGeom>
            <a:solidFill>
              <a:srgbClr val="66CCFF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7" name="Down Arrow 16"/>
            <p:cNvSpPr/>
            <p:nvPr/>
          </p:nvSpPr>
          <p:spPr>
            <a:xfrm rot="5400000">
              <a:off x="3325156" y="815972"/>
              <a:ext cx="233141" cy="387659"/>
            </a:xfrm>
            <a:prstGeom prst="downArrow">
              <a:avLst/>
            </a:prstGeom>
            <a:solidFill>
              <a:srgbClr val="66CCFF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Box 15"/>
          <p:cNvSpPr txBox="1"/>
          <p:nvPr/>
        </p:nvSpPr>
        <p:spPr>
          <a:xfrm>
            <a:off x="156964" y="168532"/>
            <a:ext cx="784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CONTEXT: </a:t>
            </a:r>
            <a:r>
              <a:rPr lang="en-GB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There is a need to reduce uncertainty in aerosol climate forcing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57973" y="5108634"/>
            <a:ext cx="333650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GB" sz="1000" b="1" i="1" dirty="0" smtClean="0"/>
              <a:t>Source: </a:t>
            </a:r>
            <a:r>
              <a:rPr lang="en-GB" sz="1000" dirty="0" smtClean="0"/>
              <a:t>Mishchenko</a:t>
            </a:r>
            <a:r>
              <a:rPr lang="en-GB" sz="1000" dirty="0"/>
              <a:t>, </a:t>
            </a:r>
            <a:r>
              <a:rPr lang="en-GB" sz="1000" dirty="0" smtClean="0"/>
              <a:t>M et al (2007) </a:t>
            </a:r>
            <a:r>
              <a:rPr lang="en-GB" sz="1000" dirty="0"/>
              <a:t>"Accurate monitoring of terrestrial aerosols and total solar irradiance: introducing the Glory Mission." </a:t>
            </a:r>
            <a:r>
              <a:rPr lang="en-GB" sz="1000" i="1" dirty="0"/>
              <a:t>Bulletin of the American Meteorological Society</a:t>
            </a:r>
            <a:r>
              <a:rPr lang="en-GB" sz="1000" dirty="0"/>
              <a:t> 88.5 (2007): 677-691</a:t>
            </a:r>
            <a:r>
              <a:rPr lang="en-GB" sz="1000" dirty="0" smtClean="0"/>
              <a:t>.</a:t>
            </a:r>
            <a:endParaRPr lang="en-GB" sz="1000" dirty="0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6248400" y="972244"/>
            <a:ext cx="254158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9pPr>
          </a:lstStyle>
          <a:p>
            <a:pPr eaLnBrk="1" hangingPunct="1"/>
            <a:r>
              <a:rPr lang="en-GB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GHG = Green-House Gases</a:t>
            </a:r>
          </a:p>
          <a:p>
            <a:pPr eaLnBrk="1" hangingPunct="1"/>
            <a:r>
              <a:rPr lang="en-GB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TSI   = Total </a:t>
            </a:r>
            <a:r>
              <a:rPr lang="en-GB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Solar Irradiance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16399" y="1833265"/>
            <a:ext cx="5768976" cy="46166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Estimated change for the period 1880-2003:</a:t>
            </a:r>
          </a:p>
          <a:p>
            <a:r>
              <a: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Aerosol uncertainty </a:t>
            </a:r>
            <a:r>
              <a:rPr lang="en-GB" sz="12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 ±</a:t>
            </a:r>
            <a:r>
              <a: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0.7Wm</a:t>
            </a:r>
            <a:r>
              <a:rPr lang="en-GB" sz="1200" baseline="300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-2</a:t>
            </a:r>
            <a:r>
              <a: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&gt;&gt; that due to GHGs </a:t>
            </a:r>
            <a:r>
              <a:rPr lang="en-GB" sz="12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(0.4Wm</a:t>
            </a:r>
            <a:r>
              <a:rPr lang="en-GB" sz="1200" baseline="30000" dirty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-2</a:t>
            </a:r>
            <a:r>
              <a:rPr lang="en-GB" sz="12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en-US" sz="1400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438399" y="914400"/>
            <a:ext cx="381001" cy="381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Oval 13"/>
          <p:cNvSpPr/>
          <p:nvPr/>
        </p:nvSpPr>
        <p:spPr>
          <a:xfrm>
            <a:off x="4230420" y="5455256"/>
            <a:ext cx="381001" cy="381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TextBox 18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3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2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CONTEXT:</a:t>
            </a:r>
            <a:r>
              <a:rPr 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0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arrow" pitchFamily="34" charset="0"/>
              </a:rPr>
              <a:t>Reducing uncertainty requires better aerosol characterization</a:t>
            </a:r>
          </a:p>
          <a:p>
            <a:endParaRPr lang="en-US" sz="20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226" y="876418"/>
            <a:ext cx="6905174" cy="270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3810000"/>
            <a:ext cx="8763000" cy="248074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5227" y="3871489"/>
            <a:ext cx="4455899" cy="24642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Rounded Rectangle 13"/>
          <p:cNvSpPr/>
          <p:nvPr/>
        </p:nvSpPr>
        <p:spPr>
          <a:xfrm>
            <a:off x="4533900" y="3871488"/>
            <a:ext cx="2853872" cy="24642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Rectangle 18"/>
          <p:cNvSpPr/>
          <p:nvPr/>
        </p:nvSpPr>
        <p:spPr>
          <a:xfrm>
            <a:off x="7010400" y="949849"/>
            <a:ext cx="1600199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i="1" dirty="0"/>
              <a:t>Source</a:t>
            </a:r>
            <a:r>
              <a:rPr lang="en-US" sz="1000" i="1" dirty="0"/>
              <a:t>: </a:t>
            </a:r>
            <a:r>
              <a:rPr lang="en-US" sz="1000" dirty="0"/>
              <a:t>IPCC/AR5 (2013)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72292" y="3047443"/>
            <a:ext cx="4666908" cy="5847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Characterization = </a:t>
            </a:r>
            <a:r>
              <a:rPr lang="en-GB" sz="1600" i="1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GB" sz="16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en-GB" sz="1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size</a:t>
            </a:r>
            <a:r>
              <a:rPr lang="en-GB" sz="16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GB" sz="1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volume</a:t>
            </a:r>
            <a:r>
              <a:rPr lang="en-GB" sz="16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shape, 		     composition, source)</a:t>
            </a:r>
            <a:endParaRPr lang="en-US" dirty="0">
              <a:solidFill>
                <a:srgbClr val="262673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6964" y="2228909"/>
            <a:ext cx="3272036" cy="36189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3" name="Rounded Rectangle 22"/>
          <p:cNvSpPr/>
          <p:nvPr/>
        </p:nvSpPr>
        <p:spPr>
          <a:xfrm>
            <a:off x="2133600" y="979675"/>
            <a:ext cx="914400" cy="7729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4" name="Rounded Rectangle 23"/>
          <p:cNvSpPr/>
          <p:nvPr/>
        </p:nvSpPr>
        <p:spPr>
          <a:xfrm>
            <a:off x="4038600" y="979674"/>
            <a:ext cx="914400" cy="7729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Rounded Rectangle 24"/>
          <p:cNvSpPr/>
          <p:nvPr/>
        </p:nvSpPr>
        <p:spPr>
          <a:xfrm>
            <a:off x="5960836" y="979673"/>
            <a:ext cx="973364" cy="7729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TextBox 16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4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62382" y="2255965"/>
            <a:ext cx="4666908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Dominant emissions are from deserts &amp; oceans</a:t>
            </a:r>
            <a:endParaRPr lang="en-US" sz="14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Down Arrow 25"/>
          <p:cNvSpPr/>
          <p:nvPr/>
        </p:nvSpPr>
        <p:spPr>
          <a:xfrm rot="5400000">
            <a:off x="3609727" y="2227058"/>
            <a:ext cx="222230" cy="365592"/>
          </a:xfrm>
          <a:prstGeom prst="downArrow">
            <a:avLst/>
          </a:prstGeom>
          <a:solidFill>
            <a:srgbClr val="66CCFF"/>
          </a:solidFill>
          <a:ln>
            <a:solidFill>
              <a:schemeClr val="accent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5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4" y="894580"/>
            <a:ext cx="8710954" cy="423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424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CONTEXT: </a:t>
            </a:r>
            <a:r>
              <a:rPr lang="en-US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Aerosol volume size distribution (AVSD) – AERONET method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Rectangle 45"/>
          <p:cNvSpPr/>
          <p:nvPr/>
        </p:nvSpPr>
        <p:spPr>
          <a:xfrm>
            <a:off x="5173733" y="2286000"/>
            <a:ext cx="3402748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000" b="1" i="1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Source </a:t>
            </a:r>
            <a:r>
              <a:rPr lang="en-GB" sz="1000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(for </a:t>
            </a:r>
            <a:r>
              <a:rPr lang="el-GR" sz="1000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ε</a:t>
            </a:r>
            <a:r>
              <a:rPr lang="en-US" sz="1000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)</a:t>
            </a:r>
            <a:r>
              <a:rPr lang="en-GB" sz="1000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: </a:t>
            </a:r>
            <a:r>
              <a:rPr lang="en-GB" sz="1000" dirty="0" err="1"/>
              <a:t>Dubovik</a:t>
            </a:r>
            <a:r>
              <a:rPr lang="en-GB" sz="1000" dirty="0"/>
              <a:t> et al (2000) JGR </a:t>
            </a:r>
            <a:r>
              <a:rPr lang="en-GB" sz="1000" i="1" dirty="0"/>
              <a:t>105</a:t>
            </a:r>
            <a:r>
              <a:rPr lang="en-GB" sz="1000" dirty="0"/>
              <a:t>(D8), </a:t>
            </a:r>
            <a:r>
              <a:rPr lang="en-GB" sz="1000" dirty="0" smtClean="0"/>
              <a:t>9791-9806</a:t>
            </a:r>
            <a:endParaRPr lang="en-GB" sz="1000" dirty="0"/>
          </a:p>
        </p:txBody>
      </p:sp>
      <p:sp>
        <p:nvSpPr>
          <p:cNvPr id="47" name="Rectangle 46"/>
          <p:cNvSpPr/>
          <p:nvPr/>
        </p:nvSpPr>
        <p:spPr>
          <a:xfrm>
            <a:off x="156964" y="6109631"/>
            <a:ext cx="775928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000" b="1" i="1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Source</a:t>
            </a:r>
            <a:r>
              <a:rPr lang="en-GB" sz="1000" dirty="0" smtClean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: </a:t>
            </a:r>
            <a:r>
              <a:rPr lang="en-GB" sz="1000" dirty="0" smtClean="0"/>
              <a:t>Taylor, Kazadzis &amp; Gerasopoulos (2014) </a:t>
            </a:r>
            <a:r>
              <a:rPr lang="en-GB" sz="1000" i="1" dirty="0" smtClean="0"/>
              <a:t>Proceedings </a:t>
            </a:r>
            <a:r>
              <a:rPr lang="en-GB" sz="1000" i="1" dirty="0"/>
              <a:t>of the 12th International Conference on Meteorology, Climatology &amp; Atmospheric Physics (COMECAP)</a:t>
            </a:r>
            <a:r>
              <a:rPr lang="en-GB" sz="1000" dirty="0"/>
              <a:t>, Heraklion, Crete, 28-31 May, Vol. 3, </a:t>
            </a:r>
            <a:r>
              <a:rPr lang="en-GB" sz="1000" dirty="0" smtClean="0"/>
              <a:t>191-196.</a:t>
            </a:r>
            <a:endParaRPr lang="en-GB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5 </a:t>
            </a:r>
            <a:endParaRPr lang="el-GR" sz="1400" b="1" dirty="0">
              <a:solidFill>
                <a:srgbClr val="2A67E2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50606" y="5065666"/>
            <a:ext cx="7031236" cy="930511"/>
            <a:chOff x="304800" y="5562173"/>
            <a:chExt cx="7031236" cy="930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04800" y="5852630"/>
                  <a:ext cx="1676400" cy="4169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GB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𝑑𝑉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𝑑𝑙𝑛𝑟</m:t>
                              </m:r>
                            </m:den>
                          </m:f>
                        </m:e>
                      </m:nary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𝑑𝑙𝑛𝑟</m:t>
                      </m:r>
                    </m:oMath>
                  </a14:m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5852630"/>
                  <a:ext cx="1676400" cy="41697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824" r="-2545" b="-136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2233153" y="5645273"/>
                  <a:ext cx="2178866" cy="8474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𝐥𝐧</m:t>
                        </m:r>
                        <m:sSub>
                          <m:sSubPr>
                            <m:ctrlP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limLoc m:val="subSup"/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𝑑𝑉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GB" sz="1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ln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nary>
                              <m:naryPr>
                                <m:limLoc m:val="subSup"/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𝑑𝑉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GB" sz="1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ln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153" y="5645273"/>
                  <a:ext cx="2178866" cy="84741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3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/>
                <p:cNvSpPr/>
                <p:nvPr/>
              </p:nvSpPr>
              <p:spPr>
                <a:xfrm>
                  <a:off x="4498464" y="5562173"/>
                  <a:ext cx="2837572" cy="9305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limLoc m:val="subSup"/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ln</m:t>
                                            </m:r>
                                            <m: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ln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>
                                      <m:f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𝑑𝑉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num>
                              <m:den>
                                <m:nary>
                                  <m:naryPr>
                                    <m:limLoc m:val="subSup"/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𝑑𝑉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464" y="5562173"/>
                  <a:ext cx="2837572" cy="93051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2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Oval 48"/>
          <p:cNvSpPr/>
          <p:nvPr/>
        </p:nvSpPr>
        <p:spPr>
          <a:xfrm>
            <a:off x="3522435" y="4448169"/>
            <a:ext cx="287565" cy="381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Oval 49"/>
          <p:cNvSpPr/>
          <p:nvPr/>
        </p:nvSpPr>
        <p:spPr>
          <a:xfrm>
            <a:off x="6959699" y="4448168"/>
            <a:ext cx="279302" cy="33216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1" name="Oval 50"/>
          <p:cNvSpPr/>
          <p:nvPr/>
        </p:nvSpPr>
        <p:spPr>
          <a:xfrm>
            <a:off x="2710404" y="4669843"/>
            <a:ext cx="381001" cy="381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2" name="Oval 51"/>
          <p:cNvSpPr/>
          <p:nvPr/>
        </p:nvSpPr>
        <p:spPr>
          <a:xfrm>
            <a:off x="6096000" y="4684666"/>
            <a:ext cx="381001" cy="381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975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84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CHALLENGE: </a:t>
            </a:r>
            <a:r>
              <a:rPr lang="en-GB" sz="2000" i="1" dirty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AERONET </a:t>
            </a:r>
            <a:r>
              <a:rPr lang="en-GB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stations have inhomogeneous spatial coverage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" name="Group 3"/>
          <p:cNvGrpSpPr/>
          <p:nvPr/>
        </p:nvGrpSpPr>
        <p:grpSpPr>
          <a:xfrm>
            <a:off x="128123" y="937380"/>
            <a:ext cx="3365714" cy="5323084"/>
            <a:chOff x="2294638" y="940706"/>
            <a:chExt cx="3365714" cy="5323084"/>
          </a:xfrm>
        </p:grpSpPr>
        <p:grpSp>
          <p:nvGrpSpPr>
            <p:cNvPr id="3" name="Group 2"/>
            <p:cNvGrpSpPr/>
            <p:nvPr/>
          </p:nvGrpSpPr>
          <p:grpSpPr>
            <a:xfrm>
              <a:off x="2294638" y="940706"/>
              <a:ext cx="3365714" cy="5077979"/>
              <a:chOff x="3141972" y="876418"/>
              <a:chExt cx="5352675" cy="56333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141972" y="876418"/>
                <a:ext cx="5352675" cy="5633324"/>
                <a:chOff x="3141972" y="990600"/>
                <a:chExt cx="5352675" cy="5176567"/>
              </a:xfrm>
            </p:grpSpPr>
            <p:pic>
              <p:nvPicPr>
                <p:cNvPr id="8" name="Picture 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1972" y="990600"/>
                  <a:ext cx="5336147" cy="18436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1972" y="2717098"/>
                  <a:ext cx="5336147" cy="18451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" name="Picture 5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41972" y="4445026"/>
                  <a:ext cx="5352675" cy="172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5" name="Group 4"/>
              <p:cNvGrpSpPr/>
              <p:nvPr/>
            </p:nvGrpSpPr>
            <p:grpSpPr>
              <a:xfrm>
                <a:off x="3188903" y="2200946"/>
                <a:ext cx="1271998" cy="3925857"/>
                <a:chOff x="2053492" y="2268693"/>
                <a:chExt cx="1271998" cy="3925857"/>
              </a:xfrm>
            </p:grpSpPr>
            <p:sp>
              <p:nvSpPr>
                <p:cNvPr id="13" name="Rectangle 12"/>
                <p:cNvSpPr/>
                <p:nvPr/>
              </p:nvSpPr>
              <p:spPr bwMode="auto">
                <a:xfrm>
                  <a:off x="2100061" y="2268693"/>
                  <a:ext cx="1205472" cy="34143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buClr>
                      <a:srgbClr val="C00000"/>
                    </a:buClr>
                    <a:defRPr/>
                  </a:pPr>
                  <a:r>
                    <a:rPr lang="en-US" sz="1400" dirty="0">
                      <a:solidFill>
                        <a:schemeClr val="bg1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1993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>
                  <a:off x="2080103" y="4111625"/>
                  <a:ext cx="1245387" cy="34143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buClr>
                      <a:srgbClr val="C00000"/>
                    </a:buClr>
                    <a:defRPr/>
                  </a:pPr>
                  <a:r>
                    <a:rPr lang="en-US" sz="1400" dirty="0">
                      <a:solidFill>
                        <a:schemeClr val="bg1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2003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 bwMode="auto">
                <a:xfrm>
                  <a:off x="2053492" y="5853113"/>
                  <a:ext cx="1209462" cy="341437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buClr>
                      <a:srgbClr val="C00000"/>
                    </a:buClr>
                    <a:defRPr/>
                  </a:pPr>
                  <a:r>
                    <a:rPr lang="en-US" sz="1400" dirty="0" smtClean="0">
                      <a:solidFill>
                        <a:schemeClr val="bg1"/>
                      </a:solidFill>
                      <a:latin typeface="Verdana" pitchFamily="34" charset="0"/>
                      <a:ea typeface="Verdana" pitchFamily="34" charset="0"/>
                      <a:cs typeface="Verdana" pitchFamily="34" charset="0"/>
                    </a:rPr>
                    <a:t>2013</a:t>
                  </a:r>
                  <a:endParaRPr lang="en-US" sz="1400" dirty="0">
                    <a:solidFill>
                      <a:schemeClr val="bg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</p:grpSp>
        <p:sp>
          <p:nvSpPr>
            <p:cNvPr id="19" name="Rectangle 18"/>
            <p:cNvSpPr/>
            <p:nvPr/>
          </p:nvSpPr>
          <p:spPr>
            <a:xfrm>
              <a:off x="3494775" y="6017569"/>
              <a:ext cx="2154450" cy="24622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000" b="1" i="1" dirty="0"/>
                <a:t>Source</a:t>
              </a:r>
              <a:r>
                <a:rPr lang="en-US" sz="1000" i="1" dirty="0"/>
                <a:t>: </a:t>
              </a:r>
              <a:r>
                <a:rPr lang="en-US" sz="1000" dirty="0"/>
                <a:t>http://</a:t>
              </a:r>
              <a:r>
                <a:rPr lang="en-US" sz="1000" dirty="0" smtClean="0"/>
                <a:t>aeronet.gsfc.nasa.gov</a:t>
              </a:r>
              <a:endParaRPr lang="en-US" sz="10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43600" y="901669"/>
            <a:ext cx="2820909" cy="2222531"/>
            <a:chOff x="4227591" y="1270000"/>
            <a:chExt cx="4651730" cy="4816878"/>
          </a:xfrm>
        </p:grpSpPr>
        <p:pic>
          <p:nvPicPr>
            <p:cNvPr id="21" name="Picture 3" descr="C:\Users\patternizer\Desktop\IMAGES\Wildfires_in_Greece_25_Aug_200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591" y="1270000"/>
              <a:ext cx="4651730" cy="481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4330701" y="1300203"/>
              <a:ext cx="4405776" cy="467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b="1" dirty="0" smtClean="0">
                  <a:solidFill>
                    <a:schemeClr val="bg1"/>
                  </a:solidFill>
                </a:rPr>
                <a:t>Wildfires in Greece (25 Aug 2007)</a:t>
              </a:r>
              <a:endParaRPr lang="en-GB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550" y="3539315"/>
            <a:ext cx="2820910" cy="2404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594676" y="1023519"/>
            <a:ext cx="2200547" cy="95410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Aerosol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inversion products date back to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27 May,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1993 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@GSFC</a:t>
            </a:r>
            <a:endParaRPr lang="en-US" sz="14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98072" y="2123657"/>
            <a:ext cx="2197151" cy="224676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Now &gt;1000 sites…</a:t>
            </a:r>
          </a:p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… occupying only 343 pixels of the global grid </a:t>
            </a:r>
            <a:r>
              <a:rPr lang="en-US" sz="1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1x1 degree):</a:t>
            </a:r>
          </a:p>
          <a:p>
            <a:pPr>
              <a:buClr>
                <a:srgbClr val="C00000"/>
              </a:buClr>
              <a:defRPr/>
            </a:pPr>
            <a:endParaRPr lang="en-US" sz="14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Clr>
                <a:srgbClr val="C00000"/>
              </a:buClr>
              <a:defRPr/>
            </a:pPr>
            <a:r>
              <a:rPr lang="en-US" sz="1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343/(360*180) </a:t>
            </a:r>
          </a:p>
          <a:p>
            <a:pPr>
              <a:buClr>
                <a:srgbClr val="C00000"/>
              </a:buClr>
              <a:defRPr/>
            </a:pPr>
            <a:endParaRPr lang="en-US" sz="14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Clr>
                <a:srgbClr val="C00000"/>
              </a:buClr>
              <a:defRPr/>
            </a:pPr>
            <a:r>
              <a:rPr lang="en-US" sz="1400" b="1" dirty="0" smtClean="0">
                <a:solidFill>
                  <a:srgbClr val="0066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=0.54% membership of surface pixels</a:t>
            </a:r>
            <a:endParaRPr lang="en-US" sz="1400" b="1" dirty="0">
              <a:solidFill>
                <a:srgbClr val="0066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00947" y="4741457"/>
            <a:ext cx="2209800" cy="95410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AERONET sites in Greece providing (Level 1.5) inversions during August 2007</a:t>
            </a:r>
            <a:endParaRPr lang="en-US" sz="1400" baseline="30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29756" y="6001218"/>
            <a:ext cx="2242201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i="1" dirty="0"/>
              <a:t>Source</a:t>
            </a:r>
            <a:r>
              <a:rPr lang="en-US" sz="1000" i="1" dirty="0"/>
              <a:t>: </a:t>
            </a:r>
            <a:r>
              <a:rPr lang="en-US" sz="1000" dirty="0"/>
              <a:t>http://</a:t>
            </a:r>
            <a:r>
              <a:rPr lang="en-US" sz="1000" dirty="0" smtClean="0"/>
              <a:t>aeronet.gsfc.nasa.gov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5951048" y="3210073"/>
            <a:ext cx="2820909" cy="2462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00" b="1" i="1" dirty="0" smtClean="0"/>
              <a:t>Source</a:t>
            </a:r>
            <a:r>
              <a:rPr lang="en-US" sz="1000" i="1" dirty="0" smtClean="0"/>
              <a:t>: </a:t>
            </a:r>
            <a:r>
              <a:rPr lang="en-US" sz="1000" dirty="0" smtClean="0"/>
              <a:t>http</a:t>
            </a:r>
            <a:r>
              <a:rPr lang="en-US" sz="1000" dirty="0"/>
              <a:t>://earthobservatory.nasa.gov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5810747" y="4953000"/>
            <a:ext cx="1199653" cy="4572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Rectangle 27"/>
          <p:cNvSpPr/>
          <p:nvPr/>
        </p:nvSpPr>
        <p:spPr>
          <a:xfrm>
            <a:off x="6143027" y="2745961"/>
            <a:ext cx="2436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MODIS Rapid </a:t>
            </a:r>
            <a:r>
              <a:rPr lang="en-US" sz="1400" dirty="0" smtClean="0">
                <a:solidFill>
                  <a:schemeClr val="bg1"/>
                </a:solidFill>
              </a:rPr>
              <a:t>Response/LANCE</a:t>
            </a:r>
            <a:endParaRPr lang="el-GR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6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7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964" y="168532"/>
            <a:ext cx="7767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IDEA: </a:t>
            </a:r>
            <a:r>
              <a:rPr lang="en-US" sz="2000" i="1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  <a:cs typeface="Verdana" pitchFamily="34" charset="0"/>
              </a:rPr>
              <a:t>Retrieve AERONET parameters by inverting SATELLITE measurements</a:t>
            </a:r>
            <a:endParaRPr lang="en-US" sz="2000" i="1" dirty="0">
              <a:solidFill>
                <a:schemeClr val="bg1"/>
              </a:solidFill>
              <a:latin typeface="Arial Narrow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7" y="6781801"/>
            <a:ext cx="9144000" cy="83818"/>
          </a:xfrm>
          <a:prstGeom prst="rect">
            <a:avLst/>
          </a:prstGeom>
          <a:gradFill flip="none" rotWithShape="1">
            <a:gsLst>
              <a:gs pos="0">
                <a:srgbClr val="2A67E2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rgbClr val="66CC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4" name="Group 3"/>
          <p:cNvGrpSpPr/>
          <p:nvPr/>
        </p:nvGrpSpPr>
        <p:grpSpPr>
          <a:xfrm>
            <a:off x="164153" y="1046834"/>
            <a:ext cx="3843536" cy="5063130"/>
            <a:chOff x="156964" y="1174362"/>
            <a:chExt cx="4415036" cy="4870620"/>
          </a:xfrm>
        </p:grpSpPr>
        <p:sp>
          <p:nvSpPr>
            <p:cNvPr id="3" name="Rounded Rectangle 2"/>
            <p:cNvSpPr/>
            <p:nvPr/>
          </p:nvSpPr>
          <p:spPr>
            <a:xfrm>
              <a:off x="156964" y="1174362"/>
              <a:ext cx="4415036" cy="487062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28464" y="1430156"/>
              <a:ext cx="3272037" cy="763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1A3FF6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Satellite inputs</a:t>
              </a:r>
            </a:p>
            <a:p>
              <a:pPr algn="ctr"/>
              <a:r>
                <a:rPr lang="en-GB" dirty="0" smtClean="0">
                  <a:solidFill>
                    <a:srgbClr val="1A3FF6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(gridded 1x1 degree)</a:t>
              </a:r>
              <a:endParaRPr lang="en-US" sz="2800" dirty="0">
                <a:solidFill>
                  <a:srgbClr val="1A3FF6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Down Arrow 13"/>
            <p:cNvSpPr/>
            <p:nvPr/>
          </p:nvSpPr>
          <p:spPr>
            <a:xfrm>
              <a:off x="2009117" y="2261153"/>
              <a:ext cx="710729" cy="773119"/>
            </a:xfrm>
            <a:prstGeom prst="downArrow">
              <a:avLst/>
            </a:prstGeom>
            <a:solidFill>
              <a:srgbClr val="66CCFF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955" y="5181600"/>
              <a:ext cx="3729236" cy="7639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rgbClr val="009296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“AERONET” outputs</a:t>
              </a:r>
              <a:endParaRPr lang="en-GB" sz="1600" dirty="0" smtClean="0">
                <a:solidFill>
                  <a:srgbClr val="009296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pPr algn="ctr"/>
              <a:r>
                <a:rPr lang="en-GB" dirty="0">
                  <a:solidFill>
                    <a:srgbClr val="009296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(gridded 1x1 degree</a:t>
              </a:r>
              <a:r>
                <a:rPr lang="en-GB" dirty="0" smtClean="0">
                  <a:solidFill>
                    <a:srgbClr val="009296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)</a:t>
              </a:r>
              <a:endParaRPr lang="en-US" sz="4000" dirty="0">
                <a:solidFill>
                  <a:srgbClr val="009296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1982208" y="4321162"/>
              <a:ext cx="710729" cy="773119"/>
            </a:xfrm>
            <a:prstGeom prst="downArrow">
              <a:avLst/>
            </a:prstGeom>
            <a:solidFill>
              <a:srgbClr val="66CCFF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5764" y="3199204"/>
              <a:ext cx="3272037" cy="859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Function</a:t>
              </a:r>
            </a:p>
            <a:p>
              <a:pPr algn="ctr"/>
              <a:r>
                <a:rPr lang="en-GB" sz="2400" dirty="0" smtClean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Approximator</a:t>
              </a:r>
              <a:endParaRPr lang="en-US" sz="28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06251" y="1080772"/>
            <a:ext cx="2768707" cy="5029192"/>
            <a:chOff x="4706280" y="1055372"/>
            <a:chExt cx="2768707" cy="5029192"/>
          </a:xfrm>
        </p:grpSpPr>
        <p:sp>
          <p:nvSpPr>
            <p:cNvPr id="5" name="TextBox 4"/>
            <p:cNvSpPr txBox="1"/>
            <p:nvPr/>
          </p:nvSpPr>
          <p:spPr>
            <a:xfrm>
              <a:off x="4942488" y="1055372"/>
              <a:ext cx="2099549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1A3FF6"/>
                  </a:solidFill>
                </a:rPr>
                <a:t>MODIS H2O  (to cloud)</a:t>
              </a:r>
            </a:p>
            <a:p>
              <a:r>
                <a:rPr lang="en-US" sz="1600" dirty="0" smtClean="0">
                  <a:solidFill>
                    <a:srgbClr val="1A3FF6"/>
                  </a:solidFill>
                </a:rPr>
                <a:t>MODIS AOD    (470nm)</a:t>
              </a:r>
            </a:p>
            <a:p>
              <a:r>
                <a:rPr lang="en-US" sz="1600" dirty="0" smtClean="0">
                  <a:solidFill>
                    <a:srgbClr val="1A3FF6"/>
                  </a:solidFill>
                </a:rPr>
                <a:t>MODIS AOD    (550nm)</a:t>
              </a:r>
            </a:p>
            <a:p>
              <a:r>
                <a:rPr lang="en-US" sz="1600" dirty="0" smtClean="0">
                  <a:solidFill>
                    <a:srgbClr val="1A3FF6"/>
                  </a:solidFill>
                </a:rPr>
                <a:t>MODIS AOD    (660nm)</a:t>
              </a:r>
            </a:p>
            <a:p>
              <a:r>
                <a:rPr lang="en-US" sz="1600" dirty="0">
                  <a:solidFill>
                    <a:srgbClr val="1A3FF6"/>
                  </a:solidFill>
                </a:rPr>
                <a:t>OMI    </a:t>
              </a:r>
              <a:r>
                <a:rPr lang="en-US" sz="1600" dirty="0" smtClean="0">
                  <a:solidFill>
                    <a:srgbClr val="1A3FF6"/>
                  </a:solidFill>
                </a:rPr>
                <a:t>  AOD    (380nm</a:t>
              </a:r>
              <a:r>
                <a:rPr lang="en-US" sz="1600" dirty="0">
                  <a:solidFill>
                    <a:srgbClr val="1A3FF6"/>
                  </a:solidFill>
                </a:rPr>
                <a:t>)</a:t>
              </a:r>
              <a:endParaRPr lang="el-GR" sz="1600" dirty="0">
                <a:solidFill>
                  <a:srgbClr val="1A3FF6"/>
                </a:solidFill>
              </a:endParaRPr>
            </a:p>
            <a:p>
              <a:r>
                <a:rPr lang="en-US" sz="1600" dirty="0">
                  <a:solidFill>
                    <a:srgbClr val="1A3FF6"/>
                  </a:solidFill>
                </a:rPr>
                <a:t>OMI    </a:t>
              </a:r>
              <a:r>
                <a:rPr lang="en-US" sz="1600" dirty="0" smtClean="0">
                  <a:solidFill>
                    <a:srgbClr val="1A3FF6"/>
                  </a:solidFill>
                </a:rPr>
                <a:t>  AOD    (</a:t>
              </a:r>
              <a:r>
                <a:rPr lang="en-US" sz="1600" dirty="0">
                  <a:solidFill>
                    <a:srgbClr val="1A3FF6"/>
                  </a:solidFill>
                </a:rPr>
                <a:t>500nm)</a:t>
              </a:r>
              <a:endParaRPr lang="el-GR" sz="1600" dirty="0">
                <a:solidFill>
                  <a:srgbClr val="1A3FF6"/>
                </a:solidFill>
              </a:endParaRPr>
            </a:p>
            <a:p>
              <a:r>
                <a:rPr lang="en-US" sz="1600" dirty="0" smtClean="0">
                  <a:solidFill>
                    <a:srgbClr val="1A3FF6"/>
                  </a:solidFill>
                </a:rPr>
                <a:t>OMI     AAOD  (500nm)</a:t>
              </a:r>
              <a:endParaRPr lang="el-GR" sz="1600" dirty="0">
                <a:solidFill>
                  <a:srgbClr val="1A3FF6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10152" y="3358348"/>
              <a:ext cx="2164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Neural Network (NN)</a:t>
              </a:r>
              <a:endParaRPr lang="el-GR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06280" y="4761125"/>
              <a:ext cx="276870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9296"/>
                  </a:solidFill>
                </a:rPr>
                <a:t>AVSD  (22 radial bins)</a:t>
              </a:r>
            </a:p>
            <a:p>
              <a:r>
                <a:rPr lang="en-US" sz="1600" dirty="0" smtClean="0">
                  <a:solidFill>
                    <a:srgbClr val="009296"/>
                  </a:solidFill>
                </a:rPr>
                <a:t>CRI-R  (</a:t>
              </a:r>
              <a:r>
                <a:rPr lang="en-US" sz="1600" dirty="0">
                  <a:solidFill>
                    <a:srgbClr val="009296"/>
                  </a:solidFill>
                </a:rPr>
                <a:t>440, 675, 870, 1020nm)</a:t>
              </a:r>
            </a:p>
            <a:p>
              <a:r>
                <a:rPr lang="en-US" sz="1600" dirty="0" smtClean="0">
                  <a:solidFill>
                    <a:srgbClr val="009296"/>
                  </a:solidFill>
                </a:rPr>
                <a:t>CRI-I   (</a:t>
              </a:r>
              <a:r>
                <a:rPr lang="en-US" sz="1600" dirty="0">
                  <a:solidFill>
                    <a:srgbClr val="009296"/>
                  </a:solidFill>
                </a:rPr>
                <a:t>440, 675, 870, 1020nm</a:t>
              </a:r>
              <a:r>
                <a:rPr lang="en-US" sz="1600" dirty="0" smtClean="0">
                  <a:solidFill>
                    <a:srgbClr val="009296"/>
                  </a:solidFill>
                </a:rPr>
                <a:t>)</a:t>
              </a:r>
            </a:p>
            <a:p>
              <a:r>
                <a:rPr lang="en-US" sz="1600" dirty="0">
                  <a:solidFill>
                    <a:srgbClr val="009296"/>
                  </a:solidFill>
                </a:rPr>
                <a:t>SSA     (440, 675, 870, 1020nm)</a:t>
              </a:r>
            </a:p>
            <a:p>
              <a:r>
                <a:rPr lang="en-US" sz="1600" dirty="0">
                  <a:solidFill>
                    <a:srgbClr val="009296"/>
                  </a:solidFill>
                </a:rPr>
                <a:t>ASYM (440, 675, 870, 1020nm</a:t>
              </a:r>
              <a:r>
                <a:rPr lang="en-US" sz="1600" dirty="0" smtClean="0">
                  <a:solidFill>
                    <a:srgbClr val="009296"/>
                  </a:solidFill>
                </a:rPr>
                <a:t>)</a:t>
              </a:r>
              <a:endParaRPr lang="en-US" sz="1600" dirty="0">
                <a:solidFill>
                  <a:srgbClr val="009296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58001" y="1680936"/>
            <a:ext cx="1853406" cy="30777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From: </a:t>
            </a:r>
            <a:r>
              <a:rPr lang="en-GB" sz="14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Giovanni 3</a:t>
            </a:r>
            <a:endParaRPr lang="en-US" sz="16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66285" y="5281228"/>
            <a:ext cx="1717029" cy="30777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26267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From: </a:t>
            </a:r>
            <a:r>
              <a:rPr lang="en-GB" sz="14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AERONET</a:t>
            </a:r>
            <a:endParaRPr lang="en-US" sz="16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TextBox 8"/>
          <p:cNvSpPr txBox="1">
            <a:spLocks noChangeArrowheads="1"/>
          </p:cNvSpPr>
          <p:nvPr/>
        </p:nvSpPr>
        <p:spPr bwMode="auto">
          <a:xfrm>
            <a:off x="6602414" y="2591223"/>
            <a:ext cx="2541586" cy="195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 Greek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Greek" pitchFamily="34" charset="0"/>
              </a:defRPr>
            </a:lvl9pPr>
          </a:lstStyle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H2O=</a:t>
            </a:r>
            <a:r>
              <a:rPr lang="en-GB" sz="11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Precipitble</a:t>
            </a: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water vapour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AOD=Aerosol optical depth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AAOD=Absorption AOD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AVSD=Aerosol volume size distribution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CRI-R=Complex refractive index (real part)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>
                <a:latin typeface="Verdana" pitchFamily="34" charset="0"/>
                <a:ea typeface="Verdana" pitchFamily="34" charset="0"/>
                <a:cs typeface="Verdana" pitchFamily="34" charset="0"/>
              </a:rPr>
              <a:t>CRI-R=Complex refractive index </a:t>
            </a: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(imaginary </a:t>
            </a:r>
            <a:r>
              <a:rPr lang="en-GB" sz="1100" dirty="0">
                <a:latin typeface="Verdana" pitchFamily="34" charset="0"/>
                <a:ea typeface="Verdana" pitchFamily="34" charset="0"/>
                <a:cs typeface="Verdana" pitchFamily="34" charset="0"/>
              </a:rPr>
              <a:t>part)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SSA=Single scattering albedo</a:t>
            </a:r>
          </a:p>
          <a:p>
            <a:pPr marL="171450" indent="-171450" eaLnBrk="1" hangingPunct="1">
              <a:buFont typeface="Arial" pitchFamily="34" charset="0"/>
              <a:buChar char="•"/>
            </a:pPr>
            <a:r>
              <a:rPr lang="en-GB" sz="11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ASYM=asymmetry factor</a:t>
            </a:r>
            <a:endParaRPr lang="en-GB" sz="11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0" y="6509742"/>
            <a:ext cx="2268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2A67E2"/>
                </a:solidFill>
              </a:rPr>
              <a:t>Michael Taylor: </a:t>
            </a:r>
            <a:r>
              <a:rPr lang="en-US" sz="1200" dirty="0" smtClean="0">
                <a:solidFill>
                  <a:srgbClr val="2A67E2"/>
                </a:solidFill>
              </a:rPr>
              <a:t>mtaylor@noa.gr</a:t>
            </a:r>
            <a:endParaRPr lang="el-GR" sz="1200" dirty="0">
              <a:solidFill>
                <a:srgbClr val="2A67E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488" y="6355853"/>
            <a:ext cx="835987" cy="30777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2A67E2"/>
                </a:solidFill>
              </a:rPr>
              <a:t>Slide 7 </a:t>
            </a:r>
            <a:endParaRPr lang="el-GR" sz="1400" b="1" dirty="0">
              <a:solidFill>
                <a:srgbClr val="2A67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5862</TotalTime>
  <Words>1864</Words>
  <Application>Microsoft Office PowerPoint</Application>
  <PresentationFormat>On-screen Show (4:3)</PresentationFormat>
  <Paragraphs>258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vassilis</dc:creator>
  <cp:lastModifiedBy>Michael Taylor</cp:lastModifiedBy>
  <cp:revision>1964</cp:revision>
  <dcterms:created xsi:type="dcterms:W3CDTF">2013-09-30T08:44:55Z</dcterms:created>
  <dcterms:modified xsi:type="dcterms:W3CDTF">2014-11-10T15:04:55Z</dcterms:modified>
</cp:coreProperties>
</file>